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9" r:id="rId6"/>
    <p:sldId id="272" r:id="rId7"/>
    <p:sldId id="271" r:id="rId8"/>
    <p:sldId id="267" r:id="rId9"/>
    <p:sldId id="270" r:id="rId10"/>
    <p:sldId id="268" r:id="rId11"/>
    <p:sldId id="275" r:id="rId12"/>
    <p:sldId id="274" r:id="rId13"/>
    <p:sldId id="276" r:id="rId14"/>
    <p:sldId id="277" r:id="rId15"/>
    <p:sldId id="280" r:id="rId16"/>
    <p:sldId id="281" r:id="rId17"/>
    <p:sldId id="286" r:id="rId18"/>
    <p:sldId id="273" r:id="rId19"/>
    <p:sldId id="296" r:id="rId20"/>
    <p:sldId id="294" r:id="rId21"/>
    <p:sldId id="302" r:id="rId22"/>
    <p:sldId id="285" r:id="rId23"/>
    <p:sldId id="297" r:id="rId24"/>
    <p:sldId id="283" r:id="rId25"/>
    <p:sldId id="299" r:id="rId26"/>
    <p:sldId id="300" r:id="rId27"/>
    <p:sldId id="298" r:id="rId28"/>
    <p:sldId id="287" r:id="rId29"/>
    <p:sldId id="288" r:id="rId30"/>
    <p:sldId id="291" r:id="rId31"/>
    <p:sldId id="292" r:id="rId32"/>
    <p:sldId id="301" r:id="rId33"/>
    <p:sldId id="293" r:id="rId34"/>
    <p:sldId id="304" r:id="rId35"/>
    <p:sldId id="305" r:id="rId36"/>
    <p:sldId id="303" r:id="rId37"/>
    <p:sldId id="307" r:id="rId38"/>
    <p:sldId id="295" r:id="rId39"/>
    <p:sldId id="308" r:id="rId40"/>
    <p:sldId id="30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67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93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6E19-0BAE-4C8B-A51D-843F7943AD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1EE63B-42DE-4104-B55E-67FF4258E0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BAB01-447E-4AA6-8F99-507AE37F2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546DA-506D-41A6-A3AE-C88F2FECE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7C750-3D70-4CA3-A5FB-A1B15748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35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03820-5620-4515-8609-B76D96A62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ED45B5-7AC8-4C90-825C-48EDBCDE9A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30D1C-19A4-4406-B06F-FA7A2B50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0AE60-8BD3-4CD8-90B7-F382CC695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51837-2226-4A9E-BC5D-45858BEF6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0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DF45DF-72AE-4F38-8FD1-C973841065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F12F91-C207-4050-830E-136D0143D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F2C6D-F4FC-4206-BB6D-4BCA61025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AC3BB-BC8E-454D-AD42-F9F7E3945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0D5D7-61D6-4C97-85C2-049FDBC3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89E3-7ABC-458E-B1BF-CE9822289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7C48D-F020-4753-A104-749494861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15507-A48E-42E6-A75F-8570EA34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14D76-A052-4A7A-961B-AF3630DE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1CD65-D034-4EEC-B65D-1E75EA769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0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6933B-9E77-48F4-8B23-825FBABA2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967F24-573F-42DA-B742-19EC7EB223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3634F-2AEE-4EFF-A65A-DE2960C4D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60557-747C-482C-96F7-533871CA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46733-E730-4F1B-BD89-035D2B610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2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AFB1E-2080-489F-BB28-DC501A3D9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25BE5-2FFE-40EA-9465-16614AF2C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2A35F-47FB-41D2-AF01-2DD9FA0F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C54884-43F9-4206-99D2-827256DE1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E2F5A-FF7B-40E0-8924-FF9E6031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2A025C-67A6-43B6-98FA-A9F0E395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2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4E505-BE00-4553-8421-1383A256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8BEC6-CD0B-4F4D-B4A4-2D5C9D059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35F75-5F5D-435E-85BC-6189786A0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AC8967-45CA-4A83-AF33-9B6FDC23E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10C192-5C75-4E55-AE34-477AFCB1D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8687F1-1A46-45C2-881F-58AEFC293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BAB5B-A63D-437A-BF9D-2EC5A32B6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317233-30EE-4079-80B8-932E3DE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9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4DE5-C81E-4AA1-985B-576AC0C1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22948B-BB92-4125-A85C-0917A23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08F51-39EC-4473-AA4D-34B80469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28C8A4-B2A9-4C85-9041-065D8AA7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04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2C3872-016F-49CE-9437-6A4E8D7D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5B904D-0228-4346-BE3A-A68E84FE8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7F72D-FC47-4644-ADEC-08EECB855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699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93E53-8A74-4DD0-A5A0-18D7BB1C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46FB1-72C7-491A-B42E-EE6FE4CF2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A8F78-389A-4971-9B8C-D4B0E54CA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4C97C-D75B-4475-BFF1-D1D9EB84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DD952-33FA-4B72-9303-DB4E716B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A14307-B780-414A-B5AE-F835C4014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47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5EB41-289A-44F9-A744-756CCE525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0BA5D-C7E9-4543-AEBB-984AA2834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3CB7D3-517B-4D20-8138-8041FA041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B04380-ADB2-49F8-91A5-7AB2C162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DB3F5-43B9-4EF2-B4EB-EE2C320E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CD210F-9E29-4AA3-8872-BF7E85A4C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3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06D01-14A3-445D-ACC4-4803470E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E1F9F-2BAE-4342-B342-D0FAF0A37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A12F3-7B7D-4C15-86D8-A3A8A9577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A8EAFD-7048-46C1-A6A4-97D498DCC406}" type="datetimeFigureOut">
              <a:rPr lang="en-US" smtClean="0"/>
              <a:t>7/27/2019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854A0-5768-43FB-AF8D-6E03342B66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E18F7-396E-4E10-BF24-00F520FCB2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711EC-0024-4D18-A999-15263FB2C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72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415E-7648-499A-ACD2-908BBAD0F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2537"/>
            <a:ext cx="9144000" cy="288899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rgbClr val="3A67B8"/>
                </a:solidFill>
              </a:rPr>
              <a:t>Can Machine Learning </a:t>
            </a:r>
            <a:br>
              <a:rPr lang="en-US" sz="8000" b="1" dirty="0">
                <a:solidFill>
                  <a:srgbClr val="3A67B8"/>
                </a:solidFill>
              </a:rPr>
            </a:br>
            <a:r>
              <a:rPr lang="en-US" sz="8000" b="1" dirty="0">
                <a:solidFill>
                  <a:srgbClr val="3A67B8"/>
                </a:solidFill>
              </a:rPr>
              <a:t>Predict the Sale Price </a:t>
            </a:r>
            <a:br>
              <a:rPr lang="en-US" sz="8000" b="1" dirty="0">
                <a:solidFill>
                  <a:srgbClr val="3A67B8"/>
                </a:solidFill>
              </a:rPr>
            </a:br>
            <a:r>
              <a:rPr lang="en-US" sz="8000" b="1" dirty="0">
                <a:solidFill>
                  <a:srgbClr val="3A67B8"/>
                </a:solidFill>
              </a:rPr>
              <a:t>of a House?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49266B-67CE-4FEC-97E5-F2C46C06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90" y="-111509"/>
            <a:ext cx="2815084" cy="1114476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421B0F36-9811-4D38-93C3-135F0DBB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30" y="5291555"/>
            <a:ext cx="4850793" cy="15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64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8082" y="24848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3A67B8"/>
                </a:solidFill>
              </a:rPr>
              <a:t>Some plots…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E090E-0681-4647-9451-014D314597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7" t="9822" r="14356" b="7961"/>
          <a:stretch/>
        </p:blipFill>
        <p:spPr>
          <a:xfrm>
            <a:off x="4765760" y="816746"/>
            <a:ext cx="7173247" cy="593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7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5370" y="-20077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b="1" u="sng" dirty="0">
                <a:solidFill>
                  <a:srgbClr val="3A67B8"/>
                </a:solidFill>
              </a:rPr>
              <a:t>Overall Distribution – of What???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000" b="1" u="sng" dirty="0">
                <a:solidFill>
                  <a:srgbClr val="3A67B8"/>
                </a:solidFill>
              </a:rPr>
              <a:t>(Sale Price vs Number of Homes)</a:t>
            </a:r>
            <a:endParaRPr lang="en-US" sz="4800" b="1" u="sng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8352241-7456-4051-BFFC-BAE22FE9A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5" t="9683" r="7704"/>
          <a:stretch/>
        </p:blipFill>
        <p:spPr>
          <a:xfrm>
            <a:off x="4902207" y="1403874"/>
            <a:ext cx="7180298" cy="53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233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0561" y="1746230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3A67B8"/>
                </a:solidFill>
              </a:rPr>
              <a:t>Some plots…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840601B-3C46-4BF4-B99A-44DBE34CC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10" y="62775"/>
            <a:ext cx="6809529" cy="680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34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0561" y="1746230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3A67B8"/>
                </a:solidFill>
              </a:rPr>
              <a:t>Some plots…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E4953FB-DEB4-424F-8D70-58E2F0B73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55" y="64655"/>
            <a:ext cx="6793345" cy="67933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89679B-9410-486D-913A-9A934DEB7013}"/>
              </a:ext>
            </a:extLst>
          </p:cNvPr>
          <p:cNvSpPr txBox="1"/>
          <p:nvPr/>
        </p:nvSpPr>
        <p:spPr>
          <a:xfrm>
            <a:off x="3028013" y="5051685"/>
            <a:ext cx="21885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A67B8"/>
                </a:solidFill>
              </a:rPr>
              <a:t>Note the slightly inverse relationship between home square feet and price per square foot</a:t>
            </a:r>
          </a:p>
          <a:p>
            <a:endParaRPr lang="en-US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33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0561" y="1746230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3A67B8"/>
                </a:solidFill>
              </a:rPr>
              <a:t>Some plots…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1B477E-6074-4217-B573-3AB05C4A4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38" y="1165947"/>
            <a:ext cx="7599661" cy="569974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52416A-0954-44C3-B873-A2AF382C9521}"/>
              </a:ext>
            </a:extLst>
          </p:cNvPr>
          <p:cNvSpPr txBox="1">
            <a:spLocks/>
          </p:cNvSpPr>
          <p:nvPr/>
        </p:nvSpPr>
        <p:spPr>
          <a:xfrm>
            <a:off x="4400850" y="118502"/>
            <a:ext cx="7791149" cy="9722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4000" dirty="0">
                <a:solidFill>
                  <a:srgbClr val="3A67B8"/>
                </a:solidFill>
              </a:rPr>
              <a:t>All these YB were sold within 30 days</a:t>
            </a:r>
            <a:endParaRPr lang="en-U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198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B555CEE3-925A-4CA6-BC69-03D489FD0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32" y="1704584"/>
            <a:ext cx="7610410" cy="507360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01D649-4A20-43A9-B0FA-321F624E220E}"/>
              </a:ext>
            </a:extLst>
          </p:cNvPr>
          <p:cNvSpPr txBox="1">
            <a:spLocks/>
          </p:cNvSpPr>
          <p:nvPr/>
        </p:nvSpPr>
        <p:spPr>
          <a:xfrm>
            <a:off x="5734975" y="79810"/>
            <a:ext cx="4598633" cy="1544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b="1" dirty="0">
                <a:solidFill>
                  <a:srgbClr val="3A67B8"/>
                </a:solidFill>
              </a:rPr>
              <a:t>Hint: It’s not what you think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rgbClr val="3A67B8"/>
                </a:solidFill>
              </a:rPr>
              <a:t>(correlation != causation: proof later)</a:t>
            </a:r>
            <a:endParaRPr lang="en-US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73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4. Analyze my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20561" y="1746230"/>
            <a:ext cx="7971181" cy="45243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000" dirty="0">
                <a:solidFill>
                  <a:srgbClr val="3A67B8"/>
                </a:solidFill>
              </a:rPr>
              <a:t>Some plots…</a:t>
            </a:r>
            <a:endParaRPr lang="en-US" sz="48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10A7CF-1EA0-46F2-8818-F82AFEE36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75" y="1191202"/>
            <a:ext cx="7316867" cy="5487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28FD1-3E93-4A90-A07F-9C25C8690AFC}"/>
              </a:ext>
            </a:extLst>
          </p:cNvPr>
          <p:cNvSpPr txBox="1"/>
          <p:nvPr/>
        </p:nvSpPr>
        <p:spPr>
          <a:xfrm>
            <a:off x="5735781" y="193964"/>
            <a:ext cx="6086763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u="sng" dirty="0">
                <a:solidFill>
                  <a:srgbClr val="3A67B8"/>
                </a:solidFill>
              </a:rPr>
              <a:t>Square Feet vs Sales Price</a:t>
            </a:r>
          </a:p>
        </p:txBody>
      </p:sp>
    </p:spTree>
    <p:extLst>
      <p:ext uri="{BB962C8B-B14F-4D97-AF65-F5344CB8AC3E}">
        <p14:creationId xmlns:p14="http://schemas.microsoft.com/office/powerpoint/2010/main" val="1473841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5. Select my model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DB2FB9-3F9C-4BD7-98B5-38D2B3840895}"/>
              </a:ext>
            </a:extLst>
          </p:cNvPr>
          <p:cNvSpPr txBox="1">
            <a:spLocks/>
          </p:cNvSpPr>
          <p:nvPr/>
        </p:nvSpPr>
        <p:spPr>
          <a:xfrm>
            <a:off x="4866757" y="782174"/>
            <a:ext cx="7146059" cy="2580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3A67B8"/>
                </a:solidFill>
              </a:rPr>
              <a:t>Plenty of options</a:t>
            </a:r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3A67B8"/>
                </a:solidFill>
              </a:rPr>
              <a:t>Problem category is key</a:t>
            </a:r>
          </a:p>
          <a:p>
            <a:pPr>
              <a:lnSpc>
                <a:spcPct val="100000"/>
              </a:lnSpc>
            </a:pPr>
            <a:r>
              <a:rPr lang="en-US" sz="4800" b="1" dirty="0">
                <a:solidFill>
                  <a:srgbClr val="3A67B8"/>
                </a:solidFill>
              </a:rPr>
              <a:t>Explore and compare options within the proper category</a:t>
            </a:r>
          </a:p>
        </p:txBody>
      </p:sp>
    </p:spTree>
    <p:extLst>
      <p:ext uri="{BB962C8B-B14F-4D97-AF65-F5344CB8AC3E}">
        <p14:creationId xmlns:p14="http://schemas.microsoft.com/office/powerpoint/2010/main" val="1892006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3A67B8"/>
                </a:solidFill>
              </a:rPr>
              <a:t>5. Choose your Model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926E80EC-22DD-47CF-89F6-570567DE5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49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5. Select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DA075F-9348-446E-B3B9-4F4E71065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42151" y="2034639"/>
            <a:ext cx="7949849" cy="36503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A67B8"/>
                </a:solidFill>
              </a:rPr>
              <a:t>Final Models selection</a:t>
            </a:r>
          </a:p>
          <a:p>
            <a:pPr lvl="1">
              <a:lnSpc>
                <a:spcPct val="100000"/>
              </a:lnSpc>
            </a:pPr>
            <a:r>
              <a:rPr lang="it-IT" sz="3200" dirty="0">
                <a:solidFill>
                  <a:srgbClr val="3A67B8"/>
                </a:solidFill>
              </a:rPr>
              <a:t>Model 1: Multivariate Linear Regression </a:t>
            </a:r>
          </a:p>
          <a:p>
            <a:pPr lvl="1">
              <a:lnSpc>
                <a:spcPct val="100000"/>
              </a:lnSpc>
            </a:pPr>
            <a:r>
              <a:rPr lang="nb-NO" sz="3200" dirty="0">
                <a:solidFill>
                  <a:srgbClr val="3A67B8"/>
                </a:solidFill>
              </a:rPr>
              <a:t>Model 2: Random Forest Regressor</a:t>
            </a:r>
          </a:p>
          <a:p>
            <a:pPr lvl="1">
              <a:lnSpc>
                <a:spcPct val="100000"/>
              </a:lnSpc>
            </a:pPr>
            <a:r>
              <a:rPr lang="en-US" sz="3200" dirty="0">
                <a:solidFill>
                  <a:srgbClr val="3A67B8"/>
                </a:solidFill>
              </a:rPr>
              <a:t>Model 3: Gradient Boosting Regressor</a:t>
            </a:r>
          </a:p>
        </p:txBody>
      </p:sp>
    </p:spTree>
    <p:extLst>
      <p:ext uri="{BB962C8B-B14F-4D97-AF65-F5344CB8AC3E}">
        <p14:creationId xmlns:p14="http://schemas.microsoft.com/office/powerpoint/2010/main" val="400978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84" y="676994"/>
            <a:ext cx="4113548" cy="5246728"/>
          </a:xfrm>
        </p:spPr>
        <p:txBody>
          <a:bodyPr anchor="t">
            <a:normAutofit/>
          </a:bodyPr>
          <a:lstStyle/>
          <a:p>
            <a:r>
              <a:rPr lang="en-US" sz="6600" b="1" dirty="0">
                <a:solidFill>
                  <a:schemeClr val="accent1"/>
                </a:solidFill>
              </a:rPr>
              <a:t>Got a problem? </a:t>
            </a:r>
            <a:br>
              <a:rPr lang="en-US" sz="6600" b="1" dirty="0">
                <a:solidFill>
                  <a:schemeClr val="accent1"/>
                </a:solidFill>
              </a:rPr>
            </a:br>
            <a:r>
              <a:rPr lang="en-US" sz="6600" b="1" dirty="0">
                <a:solidFill>
                  <a:schemeClr val="accent1"/>
                </a:solidFill>
              </a:rPr>
              <a:t>Try a 12 </a:t>
            </a:r>
            <a:br>
              <a:rPr lang="en-US" sz="6600" b="1" dirty="0">
                <a:solidFill>
                  <a:schemeClr val="accent1"/>
                </a:solidFill>
              </a:rPr>
            </a:br>
            <a:r>
              <a:rPr lang="en-US" sz="6600" b="1" dirty="0">
                <a:solidFill>
                  <a:schemeClr val="accent1"/>
                </a:solidFill>
              </a:rPr>
              <a:t>Step!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2569" y="892456"/>
            <a:ext cx="5430449" cy="596554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Choose my problem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Choose my data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Clean my data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Analyze my data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Choose my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Prime my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Fit/Train my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Test my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Evaluate my model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Compete my model?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3A67B8"/>
                </a:solidFill>
              </a:rPr>
              <a:t>If no, continue, else go to #5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Apply my problem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rgbClr val="3A67B8"/>
                </a:solidFill>
              </a:rPr>
              <a:t>Solve my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451229-7D26-4090-99FE-FD333CAE0AB3}"/>
              </a:ext>
            </a:extLst>
          </p:cNvPr>
          <p:cNvSpPr txBox="1"/>
          <p:nvPr/>
        </p:nvSpPr>
        <p:spPr>
          <a:xfrm>
            <a:off x="4421333" y="142864"/>
            <a:ext cx="7770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u="sng" dirty="0">
                <a:solidFill>
                  <a:srgbClr val="3A67B8"/>
                </a:solidFill>
              </a:rPr>
              <a:t>How Do I Solve a Machine Learning Problem?  </a:t>
            </a:r>
          </a:p>
        </p:txBody>
      </p:sp>
    </p:spTree>
    <p:extLst>
      <p:ext uri="{BB962C8B-B14F-4D97-AF65-F5344CB8AC3E}">
        <p14:creationId xmlns:p14="http://schemas.microsoft.com/office/powerpoint/2010/main" val="331071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6. Prime my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FA0C87-2996-4246-8E21-09C7649E3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00515" y="1378857"/>
            <a:ext cx="7949849" cy="365034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3A67B8"/>
                </a:solidFill>
              </a:rPr>
              <a:t>“Huh ?  Prime ?”</a:t>
            </a:r>
            <a:r>
              <a:rPr lang="en-US" sz="3600" dirty="0">
                <a:solidFill>
                  <a:srgbClr val="3A67B8"/>
                </a:solidFill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it-IT" sz="3200" dirty="0">
                <a:solidFill>
                  <a:srgbClr val="3A67B8"/>
                </a:solidFill>
              </a:rPr>
              <a:t>Yes, your engine needs some gas</a:t>
            </a:r>
          </a:p>
          <a:p>
            <a:pPr lvl="1">
              <a:lnSpc>
                <a:spcPct val="100000"/>
              </a:lnSpc>
            </a:pPr>
            <a:r>
              <a:rPr lang="it-IT" sz="3200" dirty="0">
                <a:solidFill>
                  <a:srgbClr val="3A67B8"/>
                </a:solidFill>
              </a:rPr>
              <a:t>Gas = fuel = data</a:t>
            </a:r>
          </a:p>
          <a:p>
            <a:pPr lvl="1">
              <a:lnSpc>
                <a:spcPct val="100000"/>
              </a:lnSpc>
            </a:pPr>
            <a:endParaRPr lang="it-IT" sz="3200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3600" b="1" dirty="0">
                <a:solidFill>
                  <a:srgbClr val="3A67B8"/>
                </a:solidFill>
              </a:rPr>
              <a:t>So I went from this...</a:t>
            </a:r>
          </a:p>
        </p:txBody>
      </p:sp>
    </p:spTree>
    <p:extLst>
      <p:ext uri="{BB962C8B-B14F-4D97-AF65-F5344CB8AC3E}">
        <p14:creationId xmlns:p14="http://schemas.microsoft.com/office/powerpoint/2010/main" val="829311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F7EB7-6C9A-4523-9BA1-97AC7EF8E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01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6. Prime my model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595032-A664-4759-B96D-87305DA678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7" r="9010"/>
          <a:stretch/>
        </p:blipFill>
        <p:spPr>
          <a:xfrm>
            <a:off x="5478242" y="616639"/>
            <a:ext cx="6713757" cy="62413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418A93-19D1-4476-AA77-01EFD9450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8817" y="5805848"/>
            <a:ext cx="2620321" cy="1149806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A67B8"/>
                </a:solidFill>
              </a:rPr>
              <a:t>Note: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A67B8"/>
                </a:solidFill>
              </a:rPr>
              <a:t>This shows MLR, but at this point they are all the same.</a:t>
            </a:r>
            <a:endParaRPr lang="it-IT" sz="3200" dirty="0">
              <a:solidFill>
                <a:srgbClr val="3A67B8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345CB4C-1913-4446-846A-96DE8CC2CA52}"/>
              </a:ext>
            </a:extLst>
          </p:cNvPr>
          <p:cNvSpPr txBox="1">
            <a:spLocks/>
          </p:cNvSpPr>
          <p:nvPr/>
        </p:nvSpPr>
        <p:spPr>
          <a:xfrm>
            <a:off x="6450734" y="0"/>
            <a:ext cx="4601965" cy="1149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600" b="1" u="sng" dirty="0">
                <a:solidFill>
                  <a:srgbClr val="3A67B8"/>
                </a:solidFill>
              </a:rPr>
              <a:t>To this.</a:t>
            </a:r>
            <a:endParaRPr lang="it-IT" sz="3200" b="1" u="sng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18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184" y="782174"/>
            <a:ext cx="3873860" cy="3701049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6. Prime my model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512B6-B185-481A-8E2F-A70D3D9AD4C8}"/>
              </a:ext>
            </a:extLst>
          </p:cNvPr>
          <p:cNvSpPr txBox="1">
            <a:spLocks/>
          </p:cNvSpPr>
          <p:nvPr/>
        </p:nvSpPr>
        <p:spPr>
          <a:xfrm>
            <a:off x="4900805" y="302821"/>
            <a:ext cx="6857085" cy="1211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Additional prime step for MLR using Standard Scaler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40A054F-C67C-413F-812F-05D7B9092A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2" t="53603" r="47803" b="27272"/>
          <a:stretch/>
        </p:blipFill>
        <p:spPr>
          <a:xfrm>
            <a:off x="4868335" y="1817584"/>
            <a:ext cx="7323663" cy="21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50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74316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7.Fit/Train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5153420" y="918513"/>
            <a:ext cx="5597707" cy="12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Multivariable Linear Regression (MLR)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F85BC7-0251-4BD9-AB85-0A7CEAED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38923" r="47576" b="42087"/>
          <a:stretch/>
        </p:blipFill>
        <p:spPr>
          <a:xfrm>
            <a:off x="4232228" y="3429000"/>
            <a:ext cx="7667781" cy="21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922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7.Fit/Train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4857858" y="1315678"/>
            <a:ext cx="5597707" cy="126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Random Forest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1F073DC-978A-48FF-853B-1CD4A6B6E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1" t="42747" r="47577" b="44512"/>
          <a:stretch/>
        </p:blipFill>
        <p:spPr>
          <a:xfrm>
            <a:off x="3789123" y="3737073"/>
            <a:ext cx="8121602" cy="155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4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7.Fit/Train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5541348" y="188841"/>
            <a:ext cx="5597707" cy="937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Gradient Boost Regressor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1C2B24-F96B-4727-A96F-F7679D0B4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32323" r="41212" b="52593"/>
          <a:stretch/>
        </p:blipFill>
        <p:spPr>
          <a:xfrm>
            <a:off x="4397536" y="5232126"/>
            <a:ext cx="7670006" cy="146095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DD5CAB-6A39-412F-8FF0-5E8B4428A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8" t="37845" r="44849" b="26810"/>
          <a:stretch/>
        </p:blipFill>
        <p:spPr>
          <a:xfrm>
            <a:off x="5379940" y="1795136"/>
            <a:ext cx="6711398" cy="326772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424BF15-EAA1-4A67-87E5-D5D0F70F6D63}"/>
              </a:ext>
            </a:extLst>
          </p:cNvPr>
          <p:cNvSpPr txBox="1">
            <a:spLocks/>
          </p:cNvSpPr>
          <p:nvPr/>
        </p:nvSpPr>
        <p:spPr>
          <a:xfrm>
            <a:off x="3393893" y="2921972"/>
            <a:ext cx="2495082" cy="12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Why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Drop?</a:t>
            </a:r>
          </a:p>
        </p:txBody>
      </p:sp>
    </p:spTree>
    <p:extLst>
      <p:ext uri="{BB962C8B-B14F-4D97-AF65-F5344CB8AC3E}">
        <p14:creationId xmlns:p14="http://schemas.microsoft.com/office/powerpoint/2010/main" val="2807337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7.Fit/Train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5541818" y="587259"/>
            <a:ext cx="4608945" cy="1263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MLR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(regular and scaled)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BF85BC7-0251-4BD9-AB85-0A7CEAED8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1" t="38923" r="47576" b="42087"/>
          <a:stretch/>
        </p:blipFill>
        <p:spPr>
          <a:xfrm>
            <a:off x="4232228" y="2914097"/>
            <a:ext cx="7847668" cy="224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5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8. Test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4794072" y="951973"/>
            <a:ext cx="7050232" cy="1006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4400" dirty="0">
                <a:solidFill>
                  <a:srgbClr val="3A67B8"/>
                </a:solidFill>
              </a:rPr>
              <a:t>Example: Gradient Boost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91A9F96-E471-4FEE-B143-7063E3569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8" t="47373" r="40197" b="32764"/>
          <a:stretch/>
        </p:blipFill>
        <p:spPr>
          <a:xfrm>
            <a:off x="4314380" y="3067012"/>
            <a:ext cx="7804528" cy="19575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B0E2473-D542-4AB3-AF70-A081608ADC92}"/>
              </a:ext>
            </a:extLst>
          </p:cNvPr>
          <p:cNvSpPr txBox="1">
            <a:spLocks/>
          </p:cNvSpPr>
          <p:nvPr/>
        </p:nvSpPr>
        <p:spPr>
          <a:xfrm>
            <a:off x="5285332" y="5662250"/>
            <a:ext cx="6412922" cy="9424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(full test results comparison to follow)</a:t>
            </a:r>
          </a:p>
        </p:txBody>
      </p:sp>
    </p:spTree>
    <p:extLst>
      <p:ext uri="{BB962C8B-B14F-4D97-AF65-F5344CB8AC3E}">
        <p14:creationId xmlns:p14="http://schemas.microsoft.com/office/powerpoint/2010/main" val="33708102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66" y="604622"/>
            <a:ext cx="3678551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9.Evaluate my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4421332" y="937131"/>
            <a:ext cx="7480902" cy="3893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800" dirty="0">
                <a:solidFill>
                  <a:srgbClr val="3A67B8"/>
                </a:solidFill>
              </a:rPr>
              <a:t> Does the model meet   requirements?</a:t>
            </a:r>
          </a:p>
          <a:p>
            <a:pPr>
              <a:lnSpc>
                <a:spcPct val="100000"/>
              </a:lnSpc>
            </a:pPr>
            <a:endParaRPr lang="en-US" sz="4800" dirty="0">
              <a:solidFill>
                <a:srgbClr val="3A67B8"/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4400" dirty="0">
                <a:solidFill>
                  <a:srgbClr val="3A67B8"/>
                </a:solidFill>
              </a:rPr>
              <a:t> Is there a requirement?</a:t>
            </a:r>
          </a:p>
          <a:p>
            <a:pPr lvl="1">
              <a:lnSpc>
                <a:spcPct val="100000"/>
              </a:lnSpc>
            </a:pPr>
            <a:endParaRPr lang="en-US" sz="4400" dirty="0">
              <a:solidFill>
                <a:srgbClr val="3A67B8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US" sz="4400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5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8" y="508028"/>
            <a:ext cx="3616660" cy="358689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1. Choose my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0416" y="384227"/>
            <a:ext cx="7132956" cy="60627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Been there, done that.</a:t>
            </a:r>
          </a:p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But what to call </a:t>
            </a:r>
            <a:r>
              <a:rPr lang="en-US" sz="3600" b="1" i="1" u="sng" dirty="0">
                <a:solidFill>
                  <a:schemeClr val="accent1"/>
                </a:solidFill>
              </a:rPr>
              <a:t>the solution</a:t>
            </a:r>
            <a:r>
              <a:rPr lang="en-US" sz="3600" dirty="0">
                <a:solidFill>
                  <a:schemeClr val="accent1"/>
                </a:solidFill>
              </a:rPr>
              <a:t> to the problem?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Real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Estate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Market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>
                <a:solidFill>
                  <a:schemeClr val="accent1"/>
                </a:solidFill>
              </a:rPr>
              <a:t>Price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3200" dirty="0" err="1">
                <a:solidFill>
                  <a:schemeClr val="accent1"/>
                </a:solidFill>
              </a:rPr>
              <a:t>ESTimator</a:t>
            </a:r>
            <a:endParaRPr lang="en-US" sz="3200" dirty="0">
              <a:solidFill>
                <a:schemeClr val="accent1"/>
              </a:solidFill>
            </a:endParaRPr>
          </a:p>
          <a:p>
            <a:pPr lvl="1">
              <a:lnSpc>
                <a:spcPct val="100000"/>
              </a:lnSpc>
            </a:pPr>
            <a:endParaRPr lang="en-US" sz="3200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chemeClr val="accent1"/>
                </a:solidFill>
              </a:rPr>
              <a:t>Aka “</a:t>
            </a:r>
            <a:r>
              <a:rPr lang="en-US" sz="3600" b="1" dirty="0" err="1">
                <a:solidFill>
                  <a:schemeClr val="accent1"/>
                </a:solidFill>
              </a:rPr>
              <a:t>REMPESTimator</a:t>
            </a:r>
            <a:r>
              <a:rPr lang="en-US" sz="3600" b="1" dirty="0">
                <a:solidFill>
                  <a:schemeClr val="accent1"/>
                </a:solidFill>
              </a:rPr>
              <a:t>” !</a:t>
            </a:r>
            <a:endParaRPr 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917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621"/>
            <a:ext cx="4091709" cy="380112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67B8"/>
                </a:solidFill>
              </a:rPr>
              <a:t>10.</a:t>
            </a:r>
            <a:r>
              <a:rPr lang="en-US" sz="6000" b="1" dirty="0">
                <a:solidFill>
                  <a:srgbClr val="3A67B8"/>
                </a:solidFill>
              </a:rPr>
              <a:t> Compete my model?</a:t>
            </a:r>
            <a:br>
              <a:rPr lang="en-US" sz="6000" b="1" dirty="0">
                <a:solidFill>
                  <a:srgbClr val="3A67B8"/>
                </a:solidFill>
              </a:rPr>
            </a:br>
            <a:r>
              <a:rPr lang="en-US" sz="4800" b="1" dirty="0">
                <a:solidFill>
                  <a:srgbClr val="3A67B8"/>
                </a:solidFill>
              </a:rPr>
              <a:t>If no, continue; else go to #5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5344151" y="173511"/>
            <a:ext cx="6071982" cy="2495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Compete your Model?</a:t>
            </a:r>
          </a:p>
          <a:p>
            <a:pPr lvl="1">
              <a:lnSpc>
                <a:spcPct val="100000"/>
              </a:lnSpc>
            </a:pPr>
            <a:r>
              <a:rPr lang="en-US" sz="2800" dirty="0">
                <a:solidFill>
                  <a:srgbClr val="3A67B8"/>
                </a:solidFill>
              </a:rPr>
              <a:t>If no, continue, else go to #5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2F5604-B4DD-4906-8AA7-0BF1B5EE6A29}"/>
              </a:ext>
            </a:extLst>
          </p:cNvPr>
          <p:cNvSpPr txBox="1">
            <a:spLocks/>
          </p:cNvSpPr>
          <p:nvPr/>
        </p:nvSpPr>
        <p:spPr>
          <a:xfrm>
            <a:off x="5095415" y="1645730"/>
            <a:ext cx="6071982" cy="955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Or “What’s the best we can do?”</a:t>
            </a:r>
          </a:p>
          <a:p>
            <a:pPr>
              <a:lnSpc>
                <a:spcPct val="100000"/>
              </a:lnSpc>
            </a:pPr>
            <a:endParaRPr lang="en-US" sz="3600" dirty="0">
              <a:solidFill>
                <a:srgbClr val="3A67B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30658A-A47A-454C-A8BF-84394221D27A}"/>
              </a:ext>
            </a:extLst>
          </p:cNvPr>
          <p:cNvSpPr txBox="1"/>
          <p:nvPr/>
        </p:nvSpPr>
        <p:spPr>
          <a:xfrm>
            <a:off x="4180772" y="2601365"/>
            <a:ext cx="839873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       Model Type      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Train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sz="2000" b="1" u="sng" dirty="0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MLR 			   		0.8363	0.7216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MLR Scaled               	0.8363	0.7216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Random Forest            	0.9773	0.8499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Gradient Boosting        	0.9960	0.8137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Gradient Boosting w/drop 	0.9961	0.7965</a:t>
            </a:r>
          </a:p>
          <a:p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DFA15A-7516-4DB2-8120-9203EB4B4CED}"/>
              </a:ext>
            </a:extLst>
          </p:cNvPr>
          <p:cNvSpPr/>
          <p:nvPr/>
        </p:nvSpPr>
        <p:spPr>
          <a:xfrm>
            <a:off x="3966210" y="4530168"/>
            <a:ext cx="7875270" cy="8481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58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621"/>
            <a:ext cx="4091709" cy="380112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67B8"/>
                </a:solidFill>
              </a:rPr>
              <a:t>11.</a:t>
            </a:r>
            <a:r>
              <a:rPr lang="en-US" sz="6000" b="1" dirty="0">
                <a:solidFill>
                  <a:srgbClr val="3A67B8"/>
                </a:solidFill>
              </a:rPr>
              <a:t> Apply my 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5384540" y="2848362"/>
            <a:ext cx="6071982" cy="650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3A67B8"/>
                </a:solidFill>
              </a:rPr>
              <a:t>Let’s solve it. Try fresh data.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b="1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800" b="1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76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458B8D68-A520-4478-991C-48B086006D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703435"/>
              </p:ext>
            </p:extLst>
          </p:nvPr>
        </p:nvGraphicFramePr>
        <p:xfrm>
          <a:off x="-289560" y="-1934864"/>
          <a:ext cx="12740640" cy="961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3" imgW="6035040" imgH="4663156" progId="AcroExch.Document.DC">
                  <p:embed/>
                </p:oleObj>
              </mc:Choice>
              <mc:Fallback>
                <p:oleObj name="Acrobat Document" r:id="rId3" imgW="6035040" imgH="4663156" progId="AcroExch.Document.DC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458B8D68-A520-4478-991C-48B086006D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89560" y="-1934864"/>
                        <a:ext cx="12740640" cy="96183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81ADA50A-6248-4103-A12E-8BCD5F46DB07}"/>
              </a:ext>
            </a:extLst>
          </p:cNvPr>
          <p:cNvSpPr/>
          <p:nvPr/>
        </p:nvSpPr>
        <p:spPr>
          <a:xfrm>
            <a:off x="-289560" y="1296242"/>
            <a:ext cx="12740640" cy="263951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16533C-47D5-4607-8644-564DFE1205C2}"/>
              </a:ext>
            </a:extLst>
          </p:cNvPr>
          <p:cNvSpPr/>
          <p:nvPr/>
        </p:nvSpPr>
        <p:spPr>
          <a:xfrm>
            <a:off x="-284089" y="4141793"/>
            <a:ext cx="12740640" cy="263951"/>
          </a:xfrm>
          <a:prstGeom prst="rect">
            <a:avLst/>
          </a:prstGeom>
          <a:solidFill>
            <a:srgbClr val="FFFF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39EA3A-4BD1-4E6F-86B7-3308F1DBD8DE}"/>
              </a:ext>
            </a:extLst>
          </p:cNvPr>
          <p:cNvSpPr/>
          <p:nvPr/>
        </p:nvSpPr>
        <p:spPr>
          <a:xfrm>
            <a:off x="4291011" y="1302583"/>
            <a:ext cx="276870" cy="265519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EADE738-2C2B-480C-A429-EA4C0F2488F4}"/>
              </a:ext>
            </a:extLst>
          </p:cNvPr>
          <p:cNvSpPr/>
          <p:nvPr/>
        </p:nvSpPr>
        <p:spPr>
          <a:xfrm>
            <a:off x="4550092" y="1304151"/>
            <a:ext cx="35038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55201D-754D-43EF-83C5-ADDE1C3CDB93}"/>
              </a:ext>
            </a:extLst>
          </p:cNvPr>
          <p:cNvSpPr/>
          <p:nvPr/>
        </p:nvSpPr>
        <p:spPr>
          <a:xfrm>
            <a:off x="3932092" y="1304151"/>
            <a:ext cx="25503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DB684B9-1F60-4633-935C-40C0D07450BC}"/>
              </a:ext>
            </a:extLst>
          </p:cNvPr>
          <p:cNvSpPr/>
          <p:nvPr/>
        </p:nvSpPr>
        <p:spPr>
          <a:xfrm>
            <a:off x="4933320" y="1287875"/>
            <a:ext cx="35038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C8FEF1-925C-490A-8786-137F1C0A535D}"/>
              </a:ext>
            </a:extLst>
          </p:cNvPr>
          <p:cNvSpPr/>
          <p:nvPr/>
        </p:nvSpPr>
        <p:spPr>
          <a:xfrm>
            <a:off x="5325418" y="1280478"/>
            <a:ext cx="35038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F37ADBC-C10E-407C-930A-BD579B1D9E10}"/>
              </a:ext>
            </a:extLst>
          </p:cNvPr>
          <p:cNvSpPr/>
          <p:nvPr/>
        </p:nvSpPr>
        <p:spPr>
          <a:xfrm>
            <a:off x="5806295" y="1299708"/>
            <a:ext cx="35038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6F275FC-C3F6-4E39-AD1F-01DB86795CF9}"/>
              </a:ext>
            </a:extLst>
          </p:cNvPr>
          <p:cNvSpPr/>
          <p:nvPr/>
        </p:nvSpPr>
        <p:spPr>
          <a:xfrm>
            <a:off x="6287740" y="1304151"/>
            <a:ext cx="255032" cy="26395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A2B21ED-26FD-4FD8-942E-75C631C91782}"/>
              </a:ext>
            </a:extLst>
          </p:cNvPr>
          <p:cNvSpPr/>
          <p:nvPr/>
        </p:nvSpPr>
        <p:spPr>
          <a:xfrm>
            <a:off x="9629411" y="1304151"/>
            <a:ext cx="771186" cy="263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B5F6F18-1FBD-4B91-AAE4-BC5D79062620}"/>
              </a:ext>
            </a:extLst>
          </p:cNvPr>
          <p:cNvSpPr/>
          <p:nvPr/>
        </p:nvSpPr>
        <p:spPr>
          <a:xfrm>
            <a:off x="7781570" y="1264411"/>
            <a:ext cx="511182" cy="34454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3D48BF7-17C2-42A1-BF24-E5AA3C716571}"/>
              </a:ext>
            </a:extLst>
          </p:cNvPr>
          <p:cNvSpPr/>
          <p:nvPr/>
        </p:nvSpPr>
        <p:spPr>
          <a:xfrm>
            <a:off x="6751782" y="1304151"/>
            <a:ext cx="477887" cy="271806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1AD220-6F75-4C74-A7A0-367728713AAB}"/>
              </a:ext>
            </a:extLst>
          </p:cNvPr>
          <p:cNvSpPr/>
          <p:nvPr/>
        </p:nvSpPr>
        <p:spPr>
          <a:xfrm>
            <a:off x="4314107" y="4124287"/>
            <a:ext cx="276870" cy="26551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4CB3883-491A-4760-99AC-60A798AB62DB}"/>
              </a:ext>
            </a:extLst>
          </p:cNvPr>
          <p:cNvSpPr/>
          <p:nvPr/>
        </p:nvSpPr>
        <p:spPr>
          <a:xfrm>
            <a:off x="4573188" y="4125855"/>
            <a:ext cx="35038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3BF9741-FFEB-49C8-81AA-76283739723B}"/>
              </a:ext>
            </a:extLst>
          </p:cNvPr>
          <p:cNvSpPr/>
          <p:nvPr/>
        </p:nvSpPr>
        <p:spPr>
          <a:xfrm>
            <a:off x="3955188" y="4125855"/>
            <a:ext cx="25503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FC91A7-308F-48BF-A1C5-93D522A1DD6E}"/>
              </a:ext>
            </a:extLst>
          </p:cNvPr>
          <p:cNvSpPr/>
          <p:nvPr/>
        </p:nvSpPr>
        <p:spPr>
          <a:xfrm>
            <a:off x="4956416" y="4109579"/>
            <a:ext cx="35038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A23634-F076-4AC5-B099-69313704F9AF}"/>
              </a:ext>
            </a:extLst>
          </p:cNvPr>
          <p:cNvSpPr/>
          <p:nvPr/>
        </p:nvSpPr>
        <p:spPr>
          <a:xfrm>
            <a:off x="5348514" y="4102182"/>
            <a:ext cx="35038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18357DE-84C2-49C4-BB3B-C77AA65DA802}"/>
              </a:ext>
            </a:extLst>
          </p:cNvPr>
          <p:cNvSpPr/>
          <p:nvPr/>
        </p:nvSpPr>
        <p:spPr>
          <a:xfrm>
            <a:off x="5829391" y="4121412"/>
            <a:ext cx="35038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FA3649-2941-4A94-B2F5-D7B67992A7BB}"/>
              </a:ext>
            </a:extLst>
          </p:cNvPr>
          <p:cNvSpPr/>
          <p:nvPr/>
        </p:nvSpPr>
        <p:spPr>
          <a:xfrm>
            <a:off x="6310836" y="4125855"/>
            <a:ext cx="255032" cy="26395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D02AFF7-60C7-401D-8F56-D675557D053F}"/>
              </a:ext>
            </a:extLst>
          </p:cNvPr>
          <p:cNvSpPr/>
          <p:nvPr/>
        </p:nvSpPr>
        <p:spPr>
          <a:xfrm>
            <a:off x="7804666" y="4086115"/>
            <a:ext cx="511182" cy="344540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DAA0F2A-A7AE-4E38-A9D3-2E8FDFE475AC}"/>
              </a:ext>
            </a:extLst>
          </p:cNvPr>
          <p:cNvSpPr/>
          <p:nvPr/>
        </p:nvSpPr>
        <p:spPr>
          <a:xfrm>
            <a:off x="6774878" y="4125855"/>
            <a:ext cx="477887" cy="271806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5438DFA-894E-46C7-8BC0-7010020DCAE4}"/>
              </a:ext>
            </a:extLst>
          </p:cNvPr>
          <p:cNvSpPr/>
          <p:nvPr/>
        </p:nvSpPr>
        <p:spPr>
          <a:xfrm>
            <a:off x="9606311" y="4133710"/>
            <a:ext cx="771186" cy="263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7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621"/>
            <a:ext cx="4091709" cy="380112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67B8"/>
                </a:solidFill>
              </a:rPr>
              <a:t>12.</a:t>
            </a:r>
            <a:r>
              <a:rPr lang="en-US" sz="6000" b="1" dirty="0">
                <a:solidFill>
                  <a:srgbClr val="3A67B8"/>
                </a:solidFill>
              </a:rPr>
              <a:t> Solve my 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4545326" y="604621"/>
            <a:ext cx="7545073" cy="650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A67B8"/>
                </a:solidFill>
              </a:rPr>
              <a:t>Now for an answer to that problem…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b="1" i="1" dirty="0" err="1">
                <a:solidFill>
                  <a:srgbClr val="3A67B8"/>
                </a:solidFill>
              </a:rPr>
              <a:t>REMPESTimator</a:t>
            </a:r>
            <a:r>
              <a:rPr lang="en-US" sz="3600" dirty="0">
                <a:solidFill>
                  <a:srgbClr val="3A67B8"/>
                </a:solidFill>
              </a:rPr>
              <a:t> to the rescue !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600" dirty="0">
                <a:solidFill>
                  <a:srgbClr val="3A67B8"/>
                </a:solidFill>
              </a:rPr>
              <a:t>(From Bash or </a:t>
            </a:r>
            <a:r>
              <a:rPr lang="en-US" sz="3600" dirty="0" err="1">
                <a:solidFill>
                  <a:srgbClr val="3A67B8"/>
                </a:solidFill>
              </a:rPr>
              <a:t>Vscode</a:t>
            </a:r>
            <a:r>
              <a:rPr lang="en-US" sz="3600" dirty="0">
                <a:solidFill>
                  <a:srgbClr val="3A67B8"/>
                </a:solidFill>
              </a:rPr>
              <a:t> shell)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600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164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8DA3678-D595-4C19-A813-27CD2F12F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4336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5A3F90-2F09-4D69-914B-F9B32D186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06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4621"/>
            <a:ext cx="4091709" cy="3801123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3A67B8"/>
                </a:solidFill>
              </a:rPr>
              <a:t>12.</a:t>
            </a:r>
            <a:r>
              <a:rPr lang="en-US" sz="6000" b="1" dirty="0">
                <a:solidFill>
                  <a:srgbClr val="3A67B8"/>
                </a:solidFill>
              </a:rPr>
              <a:t> Solve my problem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3C48-F4BF-4D65-AEF0-CAF75DE740FB}"/>
              </a:ext>
            </a:extLst>
          </p:cNvPr>
          <p:cNvSpPr txBox="1">
            <a:spLocks/>
          </p:cNvSpPr>
          <p:nvPr/>
        </p:nvSpPr>
        <p:spPr>
          <a:xfrm>
            <a:off x="4545326" y="604621"/>
            <a:ext cx="7545073" cy="6508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sz="3600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Result 1: predicted = [233376.61]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		actual = 214000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		% difference = +9.05%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3A67B8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Result 2: predicted = [275244.615]		actual = 259900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3200" dirty="0">
                <a:solidFill>
                  <a:srgbClr val="3A67B8"/>
                </a:solidFill>
              </a:rPr>
              <a:t>		% difference = +5.9%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>
              <a:solidFill>
                <a:srgbClr val="3A67B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3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21163"/>
            <a:ext cx="4232227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47381" y="175770"/>
            <a:ext cx="7644618" cy="650646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chemeClr val="accent1"/>
                </a:solidFill>
              </a:rPr>
              <a:t>Back to the beginning…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chemeClr val="accent1"/>
                </a:solidFill>
              </a:rPr>
              <a:t>Question: Can Machine Learning Predict the Sale Price of a House?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chemeClr val="accent1"/>
                </a:solidFill>
              </a:rPr>
              <a:t>Answer: Yes, but…</a:t>
            </a:r>
          </a:p>
        </p:txBody>
      </p:sp>
    </p:spTree>
    <p:extLst>
      <p:ext uri="{BB962C8B-B14F-4D97-AF65-F5344CB8AC3E}">
        <p14:creationId xmlns:p14="http://schemas.microsoft.com/office/powerpoint/2010/main" val="4154256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721163"/>
            <a:ext cx="4232227" cy="3567884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9603" y="99310"/>
            <a:ext cx="7682396" cy="65872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chemeClr val="accent1"/>
                </a:solidFill>
              </a:rPr>
              <a:t>We have new problem: </a:t>
            </a:r>
          </a:p>
          <a:p>
            <a:pPr marL="0" indent="0">
              <a:lnSpc>
                <a:spcPct val="100000"/>
              </a:lnSpc>
              <a:buNone/>
            </a:pPr>
            <a:endParaRPr lang="en-US" sz="4800" dirty="0">
              <a:solidFill>
                <a:schemeClr val="accent1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800" dirty="0">
                <a:solidFill>
                  <a:schemeClr val="accent1"/>
                </a:solidFill>
              </a:rPr>
              <a:t>How can I make the model more accurate?</a:t>
            </a:r>
          </a:p>
        </p:txBody>
      </p:sp>
    </p:spTree>
    <p:extLst>
      <p:ext uri="{BB962C8B-B14F-4D97-AF65-F5344CB8AC3E}">
        <p14:creationId xmlns:p14="http://schemas.microsoft.com/office/powerpoint/2010/main" val="38265613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415E-7648-499A-ACD2-908BBAD0F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2537"/>
            <a:ext cx="9144000" cy="2888996"/>
          </a:xfrm>
        </p:spPr>
        <p:txBody>
          <a:bodyPr>
            <a:noAutofit/>
          </a:bodyPr>
          <a:lstStyle/>
          <a:p>
            <a:r>
              <a:rPr lang="en-US" sz="8000" b="1" dirty="0">
                <a:solidFill>
                  <a:srgbClr val="3A67B8"/>
                </a:solidFill>
              </a:rPr>
              <a:t>Can Machine Learning </a:t>
            </a:r>
            <a:br>
              <a:rPr lang="en-US" sz="8000" b="1" dirty="0">
                <a:solidFill>
                  <a:srgbClr val="3A67B8"/>
                </a:solidFill>
              </a:rPr>
            </a:br>
            <a:r>
              <a:rPr lang="en-US" sz="8000" b="1" dirty="0">
                <a:solidFill>
                  <a:srgbClr val="3A67B8"/>
                </a:solidFill>
              </a:rPr>
              <a:t>Predict the Sale Price </a:t>
            </a:r>
            <a:br>
              <a:rPr lang="en-US" sz="8000" b="1" dirty="0">
                <a:solidFill>
                  <a:srgbClr val="3A67B8"/>
                </a:solidFill>
              </a:rPr>
            </a:br>
            <a:r>
              <a:rPr lang="en-US" sz="8000" b="1" dirty="0">
                <a:solidFill>
                  <a:srgbClr val="3A67B8"/>
                </a:solidFill>
              </a:rPr>
              <a:t>of a House?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49266B-67CE-4FEC-97E5-F2C46C06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90" y="-111509"/>
            <a:ext cx="2815084" cy="1114476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421B0F36-9811-4D38-93C3-135F0DBB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30" y="5291555"/>
            <a:ext cx="4850793" cy="15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76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811" y="1402550"/>
            <a:ext cx="3717632" cy="328872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2. Choose my data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C65D635A-E207-48F3-A9FD-46FD37EC0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218" y="3833091"/>
            <a:ext cx="9535785" cy="304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00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8415E-7648-499A-ACD2-908BBAD0F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2537"/>
            <a:ext cx="9144000" cy="28889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800" b="1" dirty="0">
                <a:solidFill>
                  <a:schemeClr val="accent1"/>
                </a:solidFill>
              </a:rPr>
              <a:t>The quick answer:</a:t>
            </a:r>
            <a:br>
              <a:rPr lang="en-US" sz="8800" b="1" dirty="0">
                <a:solidFill>
                  <a:schemeClr val="accent1"/>
                </a:solidFill>
              </a:rPr>
            </a:br>
            <a:r>
              <a:rPr lang="en-US" sz="8000" b="1" dirty="0">
                <a:solidFill>
                  <a:schemeClr val="accent1"/>
                </a:solidFill>
              </a:rPr>
              <a:t>Better model</a:t>
            </a:r>
            <a:br>
              <a:rPr lang="en-US" sz="8000" b="1" dirty="0">
                <a:solidFill>
                  <a:schemeClr val="accent1"/>
                </a:solidFill>
              </a:rPr>
            </a:br>
            <a:r>
              <a:rPr lang="en-US" sz="8000" b="1" dirty="0">
                <a:solidFill>
                  <a:schemeClr val="accent1"/>
                </a:solidFill>
              </a:rPr>
              <a:t>More data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F49266B-67CE-4FEC-97E5-F2C46C062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890" y="-111509"/>
            <a:ext cx="2815084" cy="1114476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id="{421B0F36-9811-4D38-93C3-135F0DBB9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30" y="5291555"/>
            <a:ext cx="4850793" cy="154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35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850329-DD62-45A6-A81B-1723CD27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748" y="735776"/>
            <a:ext cx="3717632" cy="328872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2. Choose my data</a:t>
            </a:r>
          </a:p>
        </p:txBody>
      </p:sp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C65D635A-E207-48F3-A9FD-46FD37EC0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2" b="4489"/>
          <a:stretch/>
        </p:blipFill>
        <p:spPr>
          <a:xfrm>
            <a:off x="4101628" y="4364607"/>
            <a:ext cx="8090365" cy="2516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3B472-2664-44EF-B435-AE53C15240C7}"/>
              </a:ext>
            </a:extLst>
          </p:cNvPr>
          <p:cNvSpPr txBox="1"/>
          <p:nvPr/>
        </p:nvSpPr>
        <p:spPr>
          <a:xfrm>
            <a:off x="5010569" y="283495"/>
            <a:ext cx="659219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A67B8"/>
                </a:solidFill>
              </a:rPr>
              <a:t>Preferred data extraction method: scraping during active account session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A67B8"/>
                </a:solidFill>
              </a:rPr>
              <a:t>But this was time prohibitive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A67B8"/>
                </a:solidFill>
              </a:rPr>
              <a:t>Solution: download PDF file(s)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A67B8"/>
                </a:solidFill>
              </a:rPr>
              <a:t>Very significant time savings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A67B8"/>
                </a:solidFill>
              </a:rPr>
              <a:t>20 minutes vs 10 hours (est.)</a:t>
            </a:r>
          </a:p>
        </p:txBody>
      </p:sp>
    </p:spTree>
    <p:extLst>
      <p:ext uri="{BB962C8B-B14F-4D97-AF65-F5344CB8AC3E}">
        <p14:creationId xmlns:p14="http://schemas.microsoft.com/office/powerpoint/2010/main" val="3282561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BF7EB7-6C9A-4523-9BA1-97AC7EF8E2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33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3936D-26D1-47C1-979D-653E576D5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55" y="835440"/>
            <a:ext cx="3230615" cy="317938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3A67B8"/>
                </a:solidFill>
              </a:rPr>
              <a:t>3. Clean my</a:t>
            </a:r>
            <a:br>
              <a:rPr lang="en-US" sz="6600" b="1" dirty="0">
                <a:solidFill>
                  <a:srgbClr val="3A67B8"/>
                </a:solidFill>
              </a:rPr>
            </a:br>
            <a:r>
              <a:rPr lang="en-US" sz="6600" b="1" dirty="0">
                <a:solidFill>
                  <a:srgbClr val="3A67B8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04F142-B13E-45CB-A2B1-48486CCBA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70674" y="653923"/>
            <a:ext cx="6071982" cy="45243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600" dirty="0" err="1">
                <a:solidFill>
                  <a:schemeClr val="accent1"/>
                </a:solidFill>
              </a:rPr>
              <a:t>Jupyter</a:t>
            </a:r>
            <a:r>
              <a:rPr lang="en-US" sz="4600" dirty="0">
                <a:solidFill>
                  <a:schemeClr val="accent1"/>
                </a:solidFill>
              </a:rPr>
              <a:t> Notebook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600" dirty="0">
                <a:solidFill>
                  <a:schemeClr val="accent1"/>
                </a:solidFill>
              </a:rPr>
              <a:t>Tabula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2800" b="1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tabula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pd = </a:t>
            </a:r>
            <a:r>
              <a:rPr lang="en-US" sz="2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tabula.read_pdf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(“...pdf”)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4600" dirty="0">
                <a:solidFill>
                  <a:schemeClr val="accent1"/>
                </a:solidFill>
              </a:rPr>
              <a:t>Pandas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600" dirty="0">
                <a:solidFill>
                  <a:schemeClr val="accent1"/>
                </a:solidFill>
              </a:rPr>
              <a:t>Python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4200" dirty="0">
                <a:solidFill>
                  <a:schemeClr val="accent1"/>
                </a:solidFill>
              </a:rPr>
              <a:t>(it was kind of ugly)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98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A29230-0845-41AD-B809-CD3862E863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3122"/>
            <a:ext cx="12192000" cy="56916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5DB94-5715-4536-8026-B716F229FBF9}"/>
              </a:ext>
            </a:extLst>
          </p:cNvPr>
          <p:cNvSpPr txBox="1"/>
          <p:nvPr/>
        </p:nvSpPr>
        <p:spPr>
          <a:xfrm>
            <a:off x="1302027" y="288235"/>
            <a:ext cx="90048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Cleaned Data in Pandas </a:t>
            </a:r>
            <a:r>
              <a:rPr lang="en-US" sz="4400" b="1" u="sng" dirty="0" err="1"/>
              <a:t>DataFrame</a:t>
            </a:r>
            <a:endParaRPr lang="en-US" sz="4400" b="1" u="sng" dirty="0"/>
          </a:p>
        </p:txBody>
      </p:sp>
    </p:spTree>
    <p:extLst>
      <p:ext uri="{BB962C8B-B14F-4D97-AF65-F5344CB8AC3E}">
        <p14:creationId xmlns:p14="http://schemas.microsoft.com/office/powerpoint/2010/main" val="861244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612</Words>
  <Application>Microsoft Office PowerPoint</Application>
  <PresentationFormat>Widescreen</PresentationFormat>
  <Paragraphs>149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Office Theme</vt:lpstr>
      <vt:lpstr>Acrobat Document</vt:lpstr>
      <vt:lpstr>Can Machine Learning  Predict the Sale Price  of a House?</vt:lpstr>
      <vt:lpstr>Got a problem?  Try a 12  Step!</vt:lpstr>
      <vt:lpstr>1. Choose my problem</vt:lpstr>
      <vt:lpstr>2. Choose my data</vt:lpstr>
      <vt:lpstr>PowerPoint Presentation</vt:lpstr>
      <vt:lpstr>2. Choose my data</vt:lpstr>
      <vt:lpstr>PowerPoint Presentation</vt:lpstr>
      <vt:lpstr>3. Clean my data</vt:lpstr>
      <vt:lpstr>PowerPoint Presentation</vt:lpstr>
      <vt:lpstr>4. Analyze my data</vt:lpstr>
      <vt:lpstr>4. Analyze my data</vt:lpstr>
      <vt:lpstr>4. Analyze my data</vt:lpstr>
      <vt:lpstr>4. Analyze my data</vt:lpstr>
      <vt:lpstr>4. Analyze my data</vt:lpstr>
      <vt:lpstr>4. Analyze my data</vt:lpstr>
      <vt:lpstr>4. Analyze my data</vt:lpstr>
      <vt:lpstr>5. Select my model</vt:lpstr>
      <vt:lpstr>5. Choose your Model</vt:lpstr>
      <vt:lpstr>5. Select my model</vt:lpstr>
      <vt:lpstr>6. Prime my model</vt:lpstr>
      <vt:lpstr>PowerPoint Presentation</vt:lpstr>
      <vt:lpstr>6. Prime my model</vt:lpstr>
      <vt:lpstr>6. Prime my model</vt:lpstr>
      <vt:lpstr>7.Fit/Train my model</vt:lpstr>
      <vt:lpstr>7.Fit/Train my model</vt:lpstr>
      <vt:lpstr>7.Fit/Train my model</vt:lpstr>
      <vt:lpstr>7.Fit/Train my model</vt:lpstr>
      <vt:lpstr>8. Test my model</vt:lpstr>
      <vt:lpstr>9.Evaluate my model</vt:lpstr>
      <vt:lpstr>10. Compete my model? If no, continue; else go to #5</vt:lpstr>
      <vt:lpstr>11. Apply my problem</vt:lpstr>
      <vt:lpstr>PowerPoint Presentation</vt:lpstr>
      <vt:lpstr>12. Solve my problem</vt:lpstr>
      <vt:lpstr>PowerPoint Presentation</vt:lpstr>
      <vt:lpstr>PowerPoint Presentation</vt:lpstr>
      <vt:lpstr>12. Solve my problem</vt:lpstr>
      <vt:lpstr>Conclusions</vt:lpstr>
      <vt:lpstr>Conclusions</vt:lpstr>
      <vt:lpstr>Can Machine Learning  Predict the Sale Price  of a House?</vt:lpstr>
      <vt:lpstr>The quick answer: Better model More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Machine Learning  Predict the Sale Price  of a House?</dc:title>
  <dc:creator>Michel Maniguet</dc:creator>
  <cp:lastModifiedBy>Michel Maniguet</cp:lastModifiedBy>
  <cp:revision>50</cp:revision>
  <dcterms:created xsi:type="dcterms:W3CDTF">2019-07-25T23:38:09Z</dcterms:created>
  <dcterms:modified xsi:type="dcterms:W3CDTF">2019-07-27T15:20:07Z</dcterms:modified>
</cp:coreProperties>
</file>